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66" r:id="rId5"/>
    <p:sldId id="301" r:id="rId6"/>
    <p:sldId id="289" r:id="rId7"/>
    <p:sldId id="274" r:id="rId8"/>
    <p:sldId id="298" r:id="rId9"/>
    <p:sldId id="275" r:id="rId10"/>
    <p:sldId id="276" r:id="rId11"/>
    <p:sldId id="300" r:id="rId12"/>
    <p:sldId id="278" r:id="rId13"/>
    <p:sldId id="277" r:id="rId14"/>
    <p:sldId id="279" r:id="rId15"/>
    <p:sldId id="302" r:id="rId16"/>
    <p:sldId id="303" r:id="rId17"/>
    <p:sldId id="304" r:id="rId18"/>
    <p:sldId id="305" r:id="rId19"/>
    <p:sldId id="306" r:id="rId20"/>
    <p:sldId id="294" r:id="rId21"/>
    <p:sldId id="258" r:id="rId22"/>
    <p:sldId id="280" r:id="rId23"/>
    <p:sldId id="299" r:id="rId24"/>
    <p:sldId id="307" r:id="rId25"/>
    <p:sldId id="286" r:id="rId26"/>
    <p:sldId id="273" r:id="rId27"/>
    <p:sldId id="262" r:id="rId28"/>
    <p:sldId id="282" r:id="rId29"/>
    <p:sldId id="285" r:id="rId30"/>
    <p:sldId id="287" r:id="rId31"/>
    <p:sldId id="291" r:id="rId32"/>
    <p:sldId id="288" r:id="rId33"/>
    <p:sldId id="271" r:id="rId34"/>
    <p:sldId id="293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2926F4-A685-4049-BBB3-FCDA70376004}" v="2" dt="2025-04-15T06:17:22.555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74" autoAdjust="0"/>
  </p:normalViewPr>
  <p:slideViewPr>
    <p:cSldViewPr snapToGrid="0" showGuides="1">
      <p:cViewPr varScale="1">
        <p:scale>
          <a:sx n="65" d="100"/>
          <a:sy n="65" d="100"/>
        </p:scale>
        <p:origin x="66" y="15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03.09.2025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ffee-chocolate-marshmallow-2757998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ssiahpsychoanalyst.org/Documents/Decimal.html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c-nd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Trumpeter_swan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alaborlawnews.com/legal-news/california-labor-law-lawsuit-146-20878.php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-nd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ffee-chocolate-marshmallow-2757998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hrehab.org/2018/04/30/mind-mapping-using-visual-thinking-to-improve-patient-care-and-quality-of-life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reativecommons.org/licenses/by-nd/3.0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ffee-chocolate-marshmallow-2757998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ynebarry.com/2015/03/03/week-7-mind-mapping-introducing-the-concept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E3ONK3XMugs?feature=oembed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head-success-ladder-of-success-2713346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rstoutsblog.blogspot.com/2011/09/introduction-to-business-english-b-unit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worm-eye-image-of-twin-tower-179956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Trumpeter_swan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02" y="2087568"/>
            <a:ext cx="5829066" cy="949829"/>
          </a:xfrm>
        </p:spPr>
        <p:txBody>
          <a:bodyPr anchor="ctr">
            <a:normAutofit/>
          </a:bodyPr>
          <a:lstStyle/>
          <a:p>
            <a:r>
              <a:rPr lang="en-GB" sz="5100" dirty="0"/>
              <a:t>Goal setting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6259" y="5096662"/>
            <a:ext cx="4367531" cy="949829"/>
          </a:xfrm>
        </p:spPr>
        <p:txBody>
          <a:bodyPr>
            <a:normAutofit/>
          </a:bodyPr>
          <a:lstStyle/>
          <a:p>
            <a:r>
              <a:rPr lang="hu-HU" dirty="0"/>
              <a:t>METU: 2025 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4198" y="3425363"/>
            <a:ext cx="4121361" cy="949829"/>
          </a:xfrm>
        </p:spPr>
        <p:txBody>
          <a:bodyPr>
            <a:normAutofit fontScale="55000" lnSpcReduction="20000"/>
          </a:bodyPr>
          <a:lstStyle/>
          <a:p>
            <a:r>
              <a:rPr lang="en-GB" sz="5100" dirty="0"/>
              <a:t>Manual to success</a:t>
            </a:r>
          </a:p>
          <a:p>
            <a:r>
              <a:rPr lang="hu-HU" dirty="0"/>
              <a:t>„</a:t>
            </a:r>
            <a:r>
              <a:rPr lang="en-GB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you don’t know where you are going, every road will get you nowhere</a:t>
            </a:r>
            <a:r>
              <a:rPr lang="en-GB" b="0" i="1" dirty="0">
                <a:solidFill>
                  <a:srgbClr val="222222"/>
                </a:solidFill>
                <a:effectLst/>
                <a:latin typeface="Georgia" panose="02040502050405020303" pitchFamily="18" charset="0"/>
              </a:rPr>
              <a:t>.</a:t>
            </a:r>
            <a:r>
              <a:rPr lang="hu-HU" dirty="0"/>
              <a:t>” Kissinger</a:t>
            </a:r>
            <a:endParaRPr lang="ru-RU" dirty="0"/>
          </a:p>
        </p:txBody>
      </p:sp>
      <p:pic>
        <p:nvPicPr>
          <p:cNvPr id="12" name="Picture Placeholder 11" descr="A picture containing building, boat, bridge&#10;&#10;Description automatically generated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t="30982"/>
          <a:stretch/>
        </p:blipFill>
        <p:spPr>
          <a:xfrm>
            <a:off x="4614953" y="10"/>
            <a:ext cx="7585924" cy="5949563"/>
          </a:xfrm>
          <a:noFill/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0087" r="1" b="11469"/>
          <a:stretch/>
        </p:blipFill>
        <p:spPr>
          <a:xfrm>
            <a:off x="20" y="1"/>
            <a:ext cx="12190640" cy="556949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961663"/>
            <a:ext cx="10515600" cy="782638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Brake! 20 minutes (exactly)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975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11</a:t>
            </a:fld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GB" dirty="0"/>
              <a:t>SMART goal setting system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839788" y="2689101"/>
            <a:ext cx="5157787" cy="2656260"/>
          </a:xfrm>
          <a:noFill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72847" y="2362124"/>
            <a:ext cx="3258047" cy="3637257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hu-HU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</a:t>
            </a:r>
            <a:r>
              <a:rPr lang="hu-HU" dirty="0"/>
              <a:t>PECIFIC</a:t>
            </a:r>
          </a:p>
          <a:p>
            <a:pPr>
              <a:spcAft>
                <a:spcPts val="800"/>
              </a:spcAft>
            </a:pPr>
            <a:r>
              <a:rPr lang="hu-HU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</a:t>
            </a:r>
            <a:r>
              <a:rPr lang="hu-HU" dirty="0"/>
              <a:t>EASURABLE</a:t>
            </a:r>
          </a:p>
          <a:p>
            <a:pPr>
              <a:spcAft>
                <a:spcPts val="800"/>
              </a:spcAft>
            </a:pPr>
            <a:r>
              <a:rPr lang="hu-HU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</a:t>
            </a:r>
            <a:r>
              <a:rPr lang="hu-HU" dirty="0"/>
              <a:t>TTAINABLE</a:t>
            </a:r>
          </a:p>
          <a:p>
            <a:pPr>
              <a:spcAft>
                <a:spcPts val="800"/>
              </a:spcAft>
            </a:pPr>
            <a:r>
              <a:rPr lang="hu-HU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</a:t>
            </a:r>
            <a:r>
              <a:rPr lang="hu-HU" dirty="0"/>
              <a:t>ELEVANT</a:t>
            </a:r>
          </a:p>
          <a:p>
            <a:pPr>
              <a:spcAft>
                <a:spcPts val="800"/>
              </a:spcAft>
            </a:pPr>
            <a:r>
              <a:rPr lang="hu-HU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</a:t>
            </a:r>
            <a:r>
              <a:rPr lang="hu-HU" dirty="0"/>
              <a:t>IME-BOUND</a:t>
            </a:r>
          </a:p>
          <a:p>
            <a:pPr>
              <a:spcAft>
                <a:spcPts val="800"/>
              </a:spcAft>
            </a:pPr>
            <a:endParaRPr lang="hu-HU" dirty="0"/>
          </a:p>
          <a:p>
            <a:pPr>
              <a:spcAft>
                <a:spcPts val="800"/>
              </a:spcAft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8566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to Calculate Specific Heat: 6 Steps (with Pictures) - wikiHow">
            <a:extLst>
              <a:ext uri="{FF2B5EF4-FFF2-40B4-BE49-F238E27FC236}">
                <a16:creationId xmlns:a16="http://schemas.microsoft.com/office/drawing/2014/main" id="{E1440015-0CB3-AB40-32E4-1A69EBD93C53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" r="3" b="26501"/>
          <a:stretch/>
        </p:blipFill>
        <p:spPr bwMode="auto">
          <a:xfrm>
            <a:off x="5771770" y="1483675"/>
            <a:ext cx="6421408" cy="343842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079" name="Title 2">
            <a:extLst>
              <a:ext uri="{FF2B5EF4-FFF2-40B4-BE49-F238E27FC236}">
                <a16:creationId xmlns:a16="http://schemas.microsoft.com/office/drawing/2014/main" id="{309D81AD-40E2-60B4-194E-51B43903E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1231900"/>
            <a:ext cx="4503295" cy="782638"/>
          </a:xfrm>
        </p:spPr>
        <p:txBody>
          <a:bodyPr/>
          <a:lstStyle/>
          <a:p>
            <a:r>
              <a:rPr lang="en-GB" dirty="0"/>
              <a:t>SMART:</a:t>
            </a:r>
            <a:r>
              <a:rPr lang="hu-HU" dirty="0"/>
              <a:t> </a:t>
            </a:r>
            <a:r>
              <a:rPr lang="en-GB" dirty="0"/>
              <a:t>Specific</a:t>
            </a:r>
          </a:p>
        </p:txBody>
      </p:sp>
      <p:sp>
        <p:nvSpPr>
          <p:cNvPr id="3083" name="Slide Number Placeholder 4">
            <a:extLst>
              <a:ext uri="{FF2B5EF4-FFF2-40B4-BE49-F238E27FC236}">
                <a16:creationId xmlns:a16="http://schemas.microsoft.com/office/drawing/2014/main" id="{C23FDFD8-4876-52E8-C9B3-EE0BFB29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12</a:t>
            </a:fld>
            <a:endParaRPr lang="ru-RU"/>
          </a:p>
        </p:txBody>
      </p:sp>
      <p:sp>
        <p:nvSpPr>
          <p:cNvPr id="3085" name="Text Placeholder 5">
            <a:extLst>
              <a:ext uri="{FF2B5EF4-FFF2-40B4-BE49-F238E27FC236}">
                <a16:creationId xmlns:a16="http://schemas.microsoft.com/office/drawing/2014/main" id="{DD0CCC52-1004-0207-983A-4F0ACD8E17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115" y="3091992"/>
            <a:ext cx="4567139" cy="3544478"/>
          </a:xfrm>
        </p:spPr>
        <p:txBody>
          <a:bodyPr>
            <a:normAutofit/>
          </a:bodyPr>
          <a:lstStyle/>
          <a:p>
            <a:r>
              <a:rPr lang="en-GB" dirty="0"/>
              <a:t>I’d like to be a successful marketing specialist.</a:t>
            </a:r>
          </a:p>
          <a:p>
            <a:r>
              <a:rPr lang="en-GB" dirty="0"/>
              <a:t>I’d like to be a successful marketing specialist, working for a multinational company which is taking care of sustainable growth.</a:t>
            </a:r>
          </a:p>
          <a:p>
            <a:r>
              <a:rPr lang="en-GB" dirty="0"/>
              <a:t>I’d like to be a successful online marketing specialist, working for a multinational company (which is taking care of sustainable growth) as a lead manager, with </a:t>
            </a:r>
            <a:r>
              <a:rPr lang="en-GB" dirty="0" err="1"/>
              <a:t>xyz</a:t>
            </a:r>
            <a:r>
              <a:rPr lang="en-GB" dirty="0"/>
              <a:t> yearly earning.</a:t>
            </a:r>
          </a:p>
          <a:p>
            <a:r>
              <a:rPr lang="en-GB" dirty="0"/>
              <a:t>I’d like to be a successful online marketing specialist, working for a multinational company (which taking care of sustainable growth) as a lead manager, with </a:t>
            </a:r>
            <a:r>
              <a:rPr lang="en-GB" dirty="0" err="1"/>
              <a:t>xyz</a:t>
            </a:r>
            <a:r>
              <a:rPr lang="en-GB" dirty="0"/>
              <a:t> yearly earning and getting the yearly award of Marketing Association before my 40s</a:t>
            </a:r>
            <a:r>
              <a:rPr lang="hu-HU" dirty="0"/>
              <a:t>.</a:t>
            </a:r>
            <a:endParaRPr lang="en-GB" dirty="0"/>
          </a:p>
          <a:p>
            <a:endParaRPr lang="hu-HU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63F29-45F7-A7CE-5443-FD1089B968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5" y="2374901"/>
            <a:ext cx="4565650" cy="65110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What?</a:t>
            </a:r>
            <a:r>
              <a:rPr lang="hu-HU" dirty="0"/>
              <a:t> </a:t>
            </a:r>
            <a:r>
              <a:rPr lang="en-GB" sz="1800" b="1" i="0" dirty="0">
                <a:solidFill>
                  <a:srgbClr val="197DC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needs to be accomplished?</a:t>
            </a:r>
          </a:p>
          <a:p>
            <a:r>
              <a:rPr lang="en-GB" dirty="0"/>
              <a:t>Who?</a:t>
            </a:r>
            <a:r>
              <a:rPr lang="hu-HU" dirty="0"/>
              <a:t> </a:t>
            </a:r>
            <a:r>
              <a:rPr lang="en-GB" sz="1800" b="1" i="0" dirty="0">
                <a:solidFill>
                  <a:srgbClr val="197DC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Who’s responsible for it?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498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3F880-B8D1-0778-516E-FEA00F57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13</a:t>
            </a:fld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03D233-B0A0-341F-FCF2-19C2D61B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hu-HU" dirty="0"/>
              <a:t>SMART: </a:t>
            </a:r>
            <a:r>
              <a:rPr lang="en-GB" dirty="0"/>
              <a:t>Measurable</a:t>
            </a:r>
          </a:p>
        </p:txBody>
      </p:sp>
      <p:pic>
        <p:nvPicPr>
          <p:cNvPr id="4098" name="Picture 2" descr="Introduction to OKRs – Building Measurable Outcomes with OKRs | Unlock:OKR">
            <a:extLst>
              <a:ext uri="{FF2B5EF4-FFF2-40B4-BE49-F238E27FC236}">
                <a16:creationId xmlns:a16="http://schemas.microsoft.com/office/drawing/2014/main" id="{C0AE1DE3-D6B6-9325-AC30-679FDBAB5E4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290" y="1990895"/>
            <a:ext cx="5181600" cy="27203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197525-6812-9EDB-466F-8ADD5D4EB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/>
          <a:p>
            <a:endParaRPr lang="hu-HU" dirty="0"/>
          </a:p>
          <a:p>
            <a:r>
              <a:rPr lang="en-GB" sz="1800" b="1" dirty="0">
                <a:solidFill>
                  <a:srgbClr val="197DCE"/>
                </a:solidFill>
              </a:rPr>
              <a:t>How far?</a:t>
            </a:r>
            <a:r>
              <a:rPr lang="hu-HU" sz="1800" b="1" dirty="0">
                <a:solidFill>
                  <a:srgbClr val="197DCE"/>
                </a:solidFill>
              </a:rPr>
              <a:t> </a:t>
            </a:r>
            <a:r>
              <a:rPr lang="en-GB" sz="1800" b="1" dirty="0">
                <a:solidFill>
                  <a:srgbClr val="197DCE"/>
                </a:solidFill>
              </a:rPr>
              <a:t>How much?</a:t>
            </a:r>
          </a:p>
          <a:p>
            <a:r>
              <a:rPr lang="en-GB" sz="1800" b="1" dirty="0">
                <a:solidFill>
                  <a:srgbClr val="197DCE"/>
                </a:solidFill>
              </a:rPr>
              <a:t>Measure the progress and improvement.</a:t>
            </a:r>
          </a:p>
        </p:txBody>
      </p:sp>
    </p:spTree>
    <p:extLst>
      <p:ext uri="{BB962C8B-B14F-4D97-AF65-F5344CB8AC3E}">
        <p14:creationId xmlns:p14="http://schemas.microsoft.com/office/powerpoint/2010/main" val="161987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F8F80-9A77-67C6-3A5C-440090D1A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14</a:t>
            </a:fld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8F00F7-959A-D666-417A-AAB8896B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 fontScale="90000"/>
          </a:bodyPr>
          <a:lstStyle/>
          <a:p>
            <a:r>
              <a:rPr lang="hu-HU" dirty="0"/>
              <a:t>SMART: </a:t>
            </a:r>
            <a:r>
              <a:rPr lang="en-GB" dirty="0"/>
              <a:t>Attainable/Achievable</a:t>
            </a:r>
            <a:br>
              <a:rPr lang="hu-HU" dirty="0"/>
            </a:br>
            <a:r>
              <a:rPr lang="en-GB" dirty="0"/>
              <a:t>How?</a:t>
            </a:r>
            <a:r>
              <a:rPr lang="hu-HU" dirty="0"/>
              <a:t> </a:t>
            </a:r>
            <a:r>
              <a:rPr lang="en-GB" dirty="0"/>
              <a:t>Plan</a:t>
            </a:r>
            <a:r>
              <a:rPr lang="hu-HU" dirty="0"/>
              <a:t>?</a:t>
            </a:r>
            <a:endParaRPr lang="en-GB" dirty="0"/>
          </a:p>
        </p:txBody>
      </p:sp>
      <p:pic>
        <p:nvPicPr>
          <p:cNvPr id="5122" name="Picture 2" descr="Dreams Vs Reality Venn Diagram Overlapping Achievable Opportunit Stock  Photo by ©iqoncept 29760347">
            <a:extLst>
              <a:ext uri="{FF2B5EF4-FFF2-40B4-BE49-F238E27FC236}">
                <a16:creationId xmlns:a16="http://schemas.microsoft.com/office/drawing/2014/main" id="{AC8D619E-3BDF-522E-7C1E-319B34805B9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9415" y="1825625"/>
            <a:ext cx="4539169" cy="388538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124" name="Picture 4" descr="2,519 Achievable Stock Photos - Free &amp; Royalty-Free Stock Photos from  Dreamstime">
            <a:extLst>
              <a:ext uri="{FF2B5EF4-FFF2-40B4-BE49-F238E27FC236}">
                <a16:creationId xmlns:a16="http://schemas.microsoft.com/office/drawing/2014/main" id="{C56CE9FB-BF1D-B08C-2310-D0206146C8F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1967071"/>
            <a:ext cx="4953000" cy="364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438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72D19-2C77-B3B3-5605-F8B4F3790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15</a:t>
            </a:fld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6DF35-4615-5195-EF8B-E8D4B015B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>
            <a:normAutofit/>
          </a:bodyPr>
          <a:lstStyle/>
          <a:p>
            <a:r>
              <a:rPr lang="hu-HU" dirty="0"/>
              <a:t>SMART: </a:t>
            </a:r>
            <a:r>
              <a:rPr lang="en-GB" dirty="0"/>
              <a:t>Relevant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70613E-D135-5C1F-BC25-1F8F49BF1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1"/>
            <a:ext cx="3932237" cy="711620"/>
          </a:xfrm>
        </p:spPr>
        <p:txBody>
          <a:bodyPr>
            <a:normAutofit/>
          </a:bodyPr>
          <a:lstStyle/>
          <a:p>
            <a:r>
              <a:rPr lang="en-GB" sz="2400" b="1" dirty="0"/>
              <a:t>Why? Importance to me?</a:t>
            </a:r>
          </a:p>
        </p:txBody>
      </p:sp>
      <p:pic>
        <p:nvPicPr>
          <p:cNvPr id="6146" name="Picture 2" descr="A healthy obsession to stay relevant... — GPE Stratagem">
            <a:extLst>
              <a:ext uri="{FF2B5EF4-FFF2-40B4-BE49-F238E27FC236}">
                <a16:creationId xmlns:a16="http://schemas.microsoft.com/office/drawing/2014/main" id="{8D14C95D-6319-7C71-F88F-703C813127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407920" y="2794180"/>
            <a:ext cx="5767546" cy="338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516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432A2DF-5DD4-C2E4-2078-06741B84AB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408" r="1" b="1"/>
          <a:stretch/>
        </p:blipFill>
        <p:spPr>
          <a:xfrm>
            <a:off x="1396781" y="10"/>
            <a:ext cx="3894833" cy="565632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233F8C-5A98-82B9-E31F-BFF5EB95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023" y="908050"/>
            <a:ext cx="4503295" cy="782638"/>
          </a:xfrm>
        </p:spPr>
        <p:txBody>
          <a:bodyPr anchor="ctr">
            <a:normAutofit/>
          </a:bodyPr>
          <a:lstStyle/>
          <a:p>
            <a:r>
              <a:rPr lang="hu-HU" sz="3400" dirty="0"/>
              <a:t>SMART: </a:t>
            </a:r>
            <a:r>
              <a:rPr lang="en-GB" sz="3400" dirty="0"/>
              <a:t>Time-bound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1D3DDAE0-1B20-5724-4563-5C43006C5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16</a:t>
            </a:fld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11AAB-F111-9D89-3E6E-C20F5950E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9201" y="2325033"/>
            <a:ext cx="5405120" cy="1566247"/>
          </a:xfrm>
        </p:spPr>
        <p:txBody>
          <a:bodyPr>
            <a:noAutofit/>
          </a:bodyPr>
          <a:lstStyle/>
          <a:p>
            <a:r>
              <a:rPr lang="en-GB" sz="2800" dirty="0"/>
              <a:t>When? </a:t>
            </a:r>
            <a:endParaRPr lang="hu-HU" sz="2800" dirty="0"/>
          </a:p>
          <a:p>
            <a:r>
              <a:rPr lang="en-GB" sz="2800" dirty="0"/>
              <a:t>Not necessarily an exact date</a:t>
            </a:r>
            <a:r>
              <a:rPr lang="hu-HU" sz="2800" dirty="0"/>
              <a:t>.</a:t>
            </a:r>
            <a:endParaRPr lang="en-GB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240DF-8AD5-BCC0-1B0A-AA063CD6ED2D}"/>
              </a:ext>
            </a:extLst>
          </p:cNvPr>
          <p:cNvSpPr txBox="1"/>
          <p:nvPr/>
        </p:nvSpPr>
        <p:spPr>
          <a:xfrm>
            <a:off x="2558173" y="5456275"/>
            <a:ext cx="27334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www.messiahpsychoanalyst.org/Documents/Decimal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302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5" r="5381" b="-2"/>
          <a:stretch/>
        </p:blipFill>
        <p:spPr>
          <a:xfrm>
            <a:off x="5775856" y="532519"/>
            <a:ext cx="6416144" cy="4534825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17</a:t>
            </a:fld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>
            <a:normAutofit/>
          </a:bodyPr>
          <a:lstStyle/>
          <a:p>
            <a:r>
              <a:rPr lang="en-GB" dirty="0"/>
              <a:t>3/a task: The Swan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447" y="2968951"/>
            <a:ext cx="3932237" cy="3512287"/>
          </a:xfrm>
        </p:spPr>
        <p:txBody>
          <a:bodyPr>
            <a:normAutofit/>
          </a:bodyPr>
          <a:lstStyle/>
          <a:p>
            <a:r>
              <a:rPr lang="en-GB" dirty="0"/>
              <a:t>Choose a typical New Year Resolution and transform it into the SMART criteria system. </a:t>
            </a:r>
          </a:p>
          <a:p>
            <a:r>
              <a:rPr lang="en-GB" dirty="0"/>
              <a:t>3 teams</a:t>
            </a:r>
          </a:p>
          <a:p>
            <a:endParaRPr lang="en-GB" dirty="0"/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948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6116" r="31551" b="-2"/>
          <a:stretch/>
        </p:blipFill>
        <p:spPr>
          <a:xfrm>
            <a:off x="1396781" y="10"/>
            <a:ext cx="3894833" cy="565632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162" y="908050"/>
            <a:ext cx="5844209" cy="782638"/>
          </a:xfrm>
        </p:spPr>
        <p:txBody>
          <a:bodyPr anchor="ctr">
            <a:normAutofit/>
          </a:bodyPr>
          <a:lstStyle/>
          <a:p>
            <a:r>
              <a:rPr lang="hu-HU" sz="2500" dirty="0"/>
              <a:t>4</a:t>
            </a:r>
            <a:r>
              <a:rPr lang="en-GB" sz="2500" dirty="0"/>
              <a:t>. task: Time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18</a:t>
            </a:fld>
            <a:endParaRPr lang="ru-RU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/>
          <a:p>
            <a:r>
              <a:rPr lang="en-GB" dirty="0"/>
              <a:t>Individual task: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393343"/>
            <a:ext cx="4548187" cy="3363323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GB" b="1" u="sng" dirty="0">
                <a:effectLst/>
              </a:rPr>
              <a:t>As a first step </a:t>
            </a:r>
            <a:r>
              <a:rPr lang="en-GB" dirty="0">
                <a:effectLst/>
              </a:rPr>
              <a:t>everybody put together his/her agenda, list 8-10 most important activity (which takes 30 minutes at least.</a:t>
            </a:r>
            <a:r>
              <a:rPr lang="hu-HU" dirty="0">
                <a:effectLst/>
              </a:rPr>
              <a:t>)</a:t>
            </a:r>
            <a:r>
              <a:rPr lang="en-GB" dirty="0">
                <a:effectLst/>
              </a:rPr>
              <a:t> How lo</a:t>
            </a:r>
            <a:r>
              <a:rPr lang="hu-HU" dirty="0">
                <a:effectLst/>
              </a:rPr>
              <a:t>n</a:t>
            </a:r>
            <a:r>
              <a:rPr lang="en-GB" dirty="0">
                <a:effectLst/>
              </a:rPr>
              <a:t>g does it take each of them? (take a general week as a basis).</a:t>
            </a:r>
          </a:p>
          <a:p>
            <a:pPr>
              <a:spcAft>
                <a:spcPts val="800"/>
              </a:spcAft>
            </a:pPr>
            <a:r>
              <a:rPr lang="en-GB" b="1" u="sng" dirty="0">
                <a:effectLst/>
              </a:rPr>
              <a:t>Second step:</a:t>
            </a:r>
            <a:r>
              <a:rPr lang="en-GB" b="1" dirty="0">
                <a:effectLst/>
              </a:rPr>
              <a:t> </a:t>
            </a:r>
            <a:r>
              <a:rPr lang="en-GB" dirty="0">
                <a:effectLst/>
              </a:rPr>
              <a:t>set priority order. </a:t>
            </a:r>
          </a:p>
          <a:p>
            <a:pPr>
              <a:spcAft>
                <a:spcPts val="800"/>
              </a:spcAft>
            </a:pPr>
            <a:r>
              <a:rPr lang="en-GB" b="1" u="sng" dirty="0"/>
              <a:t>Third step: </a:t>
            </a:r>
            <a:r>
              <a:rPr lang="en-GB" dirty="0">
                <a:effectLst/>
              </a:rPr>
              <a:t>choose at least one which you could have cancel</a:t>
            </a:r>
            <a:r>
              <a:rPr lang="hu-HU" dirty="0">
                <a:effectLst/>
              </a:rPr>
              <a:t>,</a:t>
            </a:r>
            <a:r>
              <a:rPr lang="en-GB" dirty="0">
                <a:effectLst/>
              </a:rPr>
              <a:t> to be able to do something more important e.g.: working on your future targets. Cancellation could happen only temporary basis as well.</a:t>
            </a:r>
          </a:p>
          <a:p>
            <a:pPr>
              <a:spcAft>
                <a:spcPts val="800"/>
              </a:spcAft>
            </a:pPr>
            <a:r>
              <a:rPr lang="en-GB" b="1" u="sng" dirty="0"/>
              <a:t>Fourth step: </a:t>
            </a:r>
            <a:r>
              <a:rPr lang="en-GB" dirty="0"/>
              <a:t>select those activities you could do within shorter time, wright down the minutes saved. </a:t>
            </a:r>
            <a:endParaRPr lang="en-GB" dirty="0">
              <a:effectLst/>
            </a:endParaRPr>
          </a:p>
          <a:p>
            <a:pPr>
              <a:spcAft>
                <a:spcPts val="800"/>
              </a:spcAft>
            </a:pPr>
            <a:r>
              <a:rPr lang="en-GB" dirty="0">
                <a:effectLst/>
              </a:rPr>
              <a:t>How much could have been your time savings?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932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87C302D1-057B-4FC2-993D-E3D8CDF81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ADD A FOOTER</a:t>
            </a:r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19</a:t>
            </a:fld>
            <a:endParaRPr lang="ru-RU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6404"/>
          <a:stretch/>
        </p:blipFill>
        <p:spPr>
          <a:xfrm>
            <a:off x="838200" y="1811556"/>
            <a:ext cx="10515600" cy="4351338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GB" dirty="0"/>
              <a:t>Lunch! 1 hour (exactly)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33B52-274E-43E4-B002-1DD2859861A5}"/>
              </a:ext>
            </a:extLst>
          </p:cNvPr>
          <p:cNvSpPr txBox="1"/>
          <p:nvPr/>
        </p:nvSpPr>
        <p:spPr>
          <a:xfrm>
            <a:off x="8779057" y="5976908"/>
            <a:ext cx="257474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calaborlawnews.com/legal-news/california-labor-law-lawsuit-146-20878.ph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79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unset in the background&#10;&#10;Description automatically generated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799" r="1" b="1"/>
          <a:stretch/>
        </p:blipFill>
        <p:spPr>
          <a:xfrm>
            <a:off x="0" y="1254869"/>
            <a:ext cx="12190640" cy="5569499"/>
          </a:xfrm>
          <a:noFill/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2</a:t>
            </a:fld>
            <a:endParaRPr lang="ru-RU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rmAutofit/>
          </a:bodyPr>
          <a:lstStyle/>
          <a:p>
            <a:r>
              <a:rPr lang="hu-HU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  <a:r>
              <a:rPr lang="en-GB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did not come to fear the future. We came here to shape </a:t>
            </a:r>
            <a:r>
              <a:rPr lang="en-GB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it.</a:t>
            </a:r>
            <a:r>
              <a:rPr lang="hu-HU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r>
              <a:rPr lang="en-GB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BARACK OBAMA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5B9C6-89EB-1335-CA06-7DD67E38CC96}"/>
              </a:ext>
            </a:extLst>
          </p:cNvPr>
          <p:cNvSpPr txBox="1"/>
          <p:nvPr/>
        </p:nvSpPr>
        <p:spPr>
          <a:xfrm>
            <a:off x="2556768" y="103882"/>
            <a:ext cx="6056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tx2"/>
                </a:solidFill>
              </a:rPr>
              <a:t>Why we are here today?</a:t>
            </a:r>
          </a:p>
        </p:txBody>
      </p:sp>
    </p:spTree>
    <p:extLst>
      <p:ext uri="{BB962C8B-B14F-4D97-AF65-F5344CB8AC3E}">
        <p14:creationId xmlns:p14="http://schemas.microsoft.com/office/powerpoint/2010/main" val="3701555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/>
        </p:blipFill>
        <p:spPr>
          <a:xfrm>
            <a:off x="1569501" y="1544320"/>
            <a:ext cx="3977859" cy="33195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168" y="855826"/>
            <a:ext cx="5171544" cy="782638"/>
          </a:xfrm>
        </p:spPr>
        <p:txBody>
          <a:bodyPr>
            <a:normAutofit/>
          </a:bodyPr>
          <a:lstStyle/>
          <a:p>
            <a:r>
              <a:rPr lang="en-GB" sz="3200" dirty="0"/>
              <a:t>Some Golden Rules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667" y="2148396"/>
            <a:ext cx="5171544" cy="4067407"/>
          </a:xfrm>
        </p:spPr>
        <p:txBody>
          <a:bodyPr/>
          <a:lstStyle/>
          <a:p>
            <a:r>
              <a:rPr lang="en-GB" sz="1800" dirty="0"/>
              <a:t>Goals should be: motivating, uplifting, positive. </a:t>
            </a:r>
          </a:p>
          <a:p>
            <a:r>
              <a:rPr lang="en-GB" sz="1800" dirty="0"/>
              <a:t>You should have long terms targets, have dreams.</a:t>
            </a:r>
          </a:p>
          <a:p>
            <a:r>
              <a:rPr lang="en-GB" sz="1800" dirty="0"/>
              <a:t>Baby step</a:t>
            </a:r>
            <a:r>
              <a:rPr lang="hu-HU" sz="1800" dirty="0"/>
              <a:t>s; s</a:t>
            </a:r>
            <a:r>
              <a:rPr lang="en-GB" sz="1800" dirty="0"/>
              <a:t>et small, short term goals as well. </a:t>
            </a:r>
          </a:p>
          <a:p>
            <a:r>
              <a:rPr lang="en-GB" sz="1800" dirty="0"/>
              <a:t>Have a plan and write it down.</a:t>
            </a:r>
            <a:r>
              <a:rPr lang="hu-HU" sz="1800" dirty="0"/>
              <a:t> </a:t>
            </a:r>
            <a:r>
              <a:rPr lang="en-GB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"A goal without a plan is just a wish." </a:t>
            </a:r>
            <a:r>
              <a:rPr lang="en-GB" sz="1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Antoine de Saint-</a:t>
            </a:r>
            <a:r>
              <a:rPr lang="en-GB" sz="18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Exupéry</a:t>
            </a:r>
            <a:r>
              <a:rPr lang="en-GB" sz="1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hu-H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 dirty="0"/>
              <a:t>Share it with others. </a:t>
            </a:r>
          </a:p>
          <a:p>
            <a:r>
              <a:rPr lang="en-GB" sz="1800" dirty="0"/>
              <a:t>Be engaged!</a:t>
            </a:r>
          </a:p>
          <a:p>
            <a:r>
              <a:rPr lang="en-GB" sz="1800" dirty="0"/>
              <a:t>Failure is your friend.</a:t>
            </a:r>
            <a:endParaRPr lang="hu-HU" sz="1800" dirty="0"/>
          </a:p>
          <a:p>
            <a:r>
              <a:rPr lang="en-GB" sz="1800" dirty="0"/>
              <a:t>10 times rule</a:t>
            </a:r>
            <a:r>
              <a:rPr lang="hu-HU" sz="1800" dirty="0"/>
              <a:t>.</a:t>
            </a:r>
          </a:p>
          <a:p>
            <a:r>
              <a:rPr lang="en-GB" sz="1800" dirty="0"/>
              <a:t>SMART goal setting system.</a:t>
            </a:r>
          </a:p>
          <a:p>
            <a:endParaRPr lang="en-GB" sz="1800" dirty="0"/>
          </a:p>
          <a:p>
            <a:endParaRPr lang="hu-HU" dirty="0"/>
          </a:p>
          <a:p>
            <a:endParaRPr lang="hu-HU" dirty="0"/>
          </a:p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1EA35-62F1-4C02-A431-59ED84C3E176}"/>
              </a:ext>
            </a:extLst>
          </p:cNvPr>
          <p:cNvSpPr txBox="1"/>
          <p:nvPr/>
        </p:nvSpPr>
        <p:spPr>
          <a:xfrm>
            <a:off x="207091" y="5355843"/>
            <a:ext cx="6058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i="0" dirty="0">
                <a:solidFill>
                  <a:srgbClr val="333333"/>
                </a:solidFill>
                <a:effectLst/>
                <a:latin typeface="Helvetica Neue"/>
              </a:rPr>
              <a:t>„</a:t>
            </a:r>
            <a:r>
              <a:rPr lang="en-GB" sz="1600" b="0" i="0" dirty="0">
                <a:solidFill>
                  <a:srgbClr val="333333"/>
                </a:solidFill>
                <a:effectLst/>
                <a:latin typeface="Helvetica Neue"/>
              </a:rPr>
              <a:t> Sometimes we believe that we know what happening with us.</a:t>
            </a:r>
          </a:p>
          <a:p>
            <a:r>
              <a:rPr lang="en-GB" sz="1600" b="0" i="0" dirty="0">
                <a:solidFill>
                  <a:srgbClr val="333333"/>
                </a:solidFill>
                <a:effectLst/>
                <a:latin typeface="Helvetica Neue"/>
              </a:rPr>
              <a:t> But it turns out that somebody changed the transcript. </a:t>
            </a:r>
            <a:r>
              <a:rPr lang="en-GB" sz="1600" b="1" i="0" dirty="0">
                <a:solidFill>
                  <a:srgbClr val="333333"/>
                </a:solidFill>
                <a:effectLst/>
                <a:latin typeface="Helvetica Neue"/>
              </a:rPr>
              <a:t>”</a:t>
            </a:r>
          </a:p>
          <a:p>
            <a:r>
              <a:rPr lang="en-GB" sz="1600" b="1" dirty="0">
                <a:solidFill>
                  <a:srgbClr val="333333"/>
                </a:solidFill>
                <a:latin typeface="Helvetica Neue"/>
              </a:rPr>
              <a:t>Barney Stinson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695513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9614"/>
            <a:ext cx="10515600" cy="1067711"/>
          </a:xfrm>
        </p:spPr>
        <p:txBody>
          <a:bodyPr>
            <a:normAutofit/>
          </a:bodyPr>
          <a:lstStyle/>
          <a:p>
            <a:r>
              <a:rPr lang="en-GB" dirty="0"/>
              <a:t>Critical points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2894029" y="2257009"/>
            <a:ext cx="7445581" cy="665300"/>
          </a:xfrm>
        </p:spPr>
        <p:txBody>
          <a:bodyPr>
            <a:normAutofit/>
          </a:bodyPr>
          <a:lstStyle/>
          <a:p>
            <a:r>
              <a:rPr lang="en-GB" dirty="0"/>
              <a:t>Pitfalls: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042249" y="3124563"/>
            <a:ext cx="6054617" cy="2333625"/>
          </a:xfrm>
        </p:spPr>
        <p:txBody>
          <a:bodyPr>
            <a:normAutofit/>
          </a:bodyPr>
          <a:lstStyle/>
          <a:p>
            <a:r>
              <a:rPr lang="en-GB" sz="1800" dirty="0"/>
              <a:t>Control your progress or development.</a:t>
            </a:r>
          </a:p>
          <a:p>
            <a:r>
              <a:rPr lang="en-GB" sz="1800" dirty="0"/>
              <a:t>Have more than one, but not much</a:t>
            </a:r>
            <a:r>
              <a:rPr lang="hu-HU" sz="1800" dirty="0"/>
              <a:t> </a:t>
            </a:r>
            <a:r>
              <a:rPr lang="en-GB" sz="1800" dirty="0"/>
              <a:t>target.</a:t>
            </a:r>
          </a:p>
          <a:p>
            <a:r>
              <a:rPr lang="en-GB" sz="1800" dirty="0"/>
              <a:t>Publish, share your aims.</a:t>
            </a:r>
          </a:p>
          <a:p>
            <a:r>
              <a:rPr lang="en-GB" sz="1800" dirty="0"/>
              <a:t>Set a priority order.</a:t>
            </a:r>
          </a:p>
          <a:p>
            <a:r>
              <a:rPr lang="en-GB" sz="1800" dirty="0"/>
              <a:t>Collect supporters, ask for help if it is needed.</a:t>
            </a:r>
          </a:p>
          <a:p>
            <a:r>
              <a:rPr lang="en-GB" sz="1800" dirty="0"/>
              <a:t>Celebrate your achievements.</a:t>
            </a:r>
          </a:p>
          <a:p>
            <a:r>
              <a:rPr lang="en-GB" sz="1800" dirty="0"/>
              <a:t>Have a role model.</a:t>
            </a:r>
          </a:p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6576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38" y="394495"/>
            <a:ext cx="8589205" cy="782638"/>
          </a:xfrm>
        </p:spPr>
        <p:txBody>
          <a:bodyPr>
            <a:noAutofit/>
          </a:bodyPr>
          <a:lstStyle/>
          <a:p>
            <a:r>
              <a:rPr lang="en-GB" sz="2800" dirty="0"/>
              <a:t>Critical 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290" y="2679590"/>
            <a:ext cx="4548187" cy="4007457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/>
              <a:t>Focus vs flexibility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/>
              <a:t>Inspiration vs stress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/>
              <a:t>Challenge vs impossibility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/>
              <a:t>Success vs failure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/>
              <a:t>Procrastination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/>
              <a:t>Self</a:t>
            </a:r>
            <a:r>
              <a:rPr lang="hu-HU" sz="1800" dirty="0"/>
              <a:t> -</a:t>
            </a:r>
            <a:r>
              <a:rPr lang="en-GB" sz="1800" dirty="0"/>
              <a:t> recognition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/>
              <a:t>Golden Circle: motivation for ever?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/>
          <a:stretch/>
        </p:blipFill>
        <p:spPr>
          <a:xfrm>
            <a:off x="5771770" y="1514058"/>
            <a:ext cx="6421408" cy="33776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591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20652" r="1" b="13613"/>
          <a:stretch/>
        </p:blipFill>
        <p:spPr>
          <a:xfrm>
            <a:off x="20" y="1"/>
            <a:ext cx="12190640" cy="556949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3151"/>
            <a:ext cx="10515600" cy="782638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Ask for help, seek for supporters!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706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>
          <a:xfrm>
            <a:off x="0" y="0"/>
            <a:ext cx="12192000" cy="556949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2" y="5790625"/>
            <a:ext cx="10515600" cy="782638"/>
          </a:xfrm>
        </p:spPr>
        <p:txBody>
          <a:bodyPr anchor="ctr">
            <a:normAutofit/>
          </a:bodyPr>
          <a:lstStyle/>
          <a:p>
            <a:r>
              <a:rPr lang="hu-HU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Celebrate</a:t>
            </a:r>
            <a:r>
              <a:rPr lang="hu-HU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!</a:t>
            </a:r>
            <a:endParaRPr lang="ru-RU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705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0087" r="1" b="11469"/>
          <a:stretch/>
        </p:blipFill>
        <p:spPr>
          <a:xfrm>
            <a:off x="20" y="1"/>
            <a:ext cx="12190640" cy="556949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961663"/>
            <a:ext cx="10515600" cy="782638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Brake! 20 minutes (exactly)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444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/>
        </p:blipFill>
        <p:spPr>
          <a:xfrm>
            <a:off x="1396781" y="269395"/>
            <a:ext cx="3894833" cy="5547424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155" y="865182"/>
            <a:ext cx="6004560" cy="1198623"/>
          </a:xfrm>
        </p:spPr>
        <p:txBody>
          <a:bodyPr anchor="ctr">
            <a:noAutofit/>
          </a:bodyPr>
          <a:lstStyle/>
          <a:p>
            <a:r>
              <a:rPr lang="en-GB" sz="2400" dirty="0"/>
              <a:t>Our strongest supporter is our brain!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26</a:t>
            </a:fld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4280" y="2286000"/>
            <a:ext cx="5587999" cy="3230880"/>
          </a:xfrm>
        </p:spPr>
        <p:txBody>
          <a:bodyPr>
            <a:noAutofit/>
          </a:bodyPr>
          <a:lstStyle/>
          <a:p>
            <a:pPr>
              <a:spcAft>
                <a:spcPts val="800"/>
              </a:spcAft>
            </a:pPr>
            <a:r>
              <a:rPr lang="en-GB" sz="1800" dirty="0"/>
              <a:t>What is RAS and what kind of role does it have in our successes?</a:t>
            </a:r>
          </a:p>
          <a:p>
            <a:pPr>
              <a:spcAft>
                <a:spcPts val="800"/>
              </a:spcAft>
            </a:pPr>
            <a:r>
              <a:rPr lang="en-GB" sz="1800" dirty="0"/>
              <a:t>What is neuro agility?</a:t>
            </a:r>
          </a:p>
          <a:p>
            <a:pPr>
              <a:spcAft>
                <a:spcPts val="800"/>
              </a:spcAft>
            </a:pPr>
            <a:r>
              <a:rPr lang="en-GB" sz="1800" dirty="0"/>
              <a:t>Routines. Are they success factors?</a:t>
            </a:r>
          </a:p>
          <a:p>
            <a:pPr>
              <a:spcAft>
                <a:spcPts val="800"/>
              </a:spcAft>
            </a:pPr>
            <a:r>
              <a:rPr lang="en-GB" sz="1800" dirty="0"/>
              <a:t>The power of words</a:t>
            </a:r>
          </a:p>
          <a:p>
            <a:pPr>
              <a:spcAft>
                <a:spcPts val="800"/>
              </a:spcAft>
            </a:pPr>
            <a:r>
              <a:rPr lang="en-GB" sz="1800" dirty="0"/>
              <a:t>Importance of exercises</a:t>
            </a:r>
          </a:p>
          <a:p>
            <a:pPr>
              <a:spcAft>
                <a:spcPts val="800"/>
              </a:spcAft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72117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27</a:t>
            </a:fld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>
            <a:normAutofit/>
          </a:bodyPr>
          <a:lstStyle/>
          <a:p>
            <a:r>
              <a:rPr lang="hu-HU" dirty="0"/>
              <a:t>8. </a:t>
            </a:r>
            <a:r>
              <a:rPr lang="en-GB" dirty="0"/>
              <a:t>task: </a:t>
            </a:r>
            <a:r>
              <a:rPr lang="hu-HU" dirty="0"/>
              <a:t>Mindmapping1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1"/>
            <a:ext cx="3932237" cy="1072300"/>
          </a:xfrm>
        </p:spPr>
        <p:txBody>
          <a:bodyPr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n-GB" dirty="0">
                <a:effectLst/>
              </a:rPr>
              <a:t>Fears related to goal setting and success.</a:t>
            </a:r>
          </a:p>
          <a:p>
            <a:pPr>
              <a:spcAft>
                <a:spcPts val="800"/>
              </a:spcAft>
            </a:pPr>
            <a:endParaRPr lang="ru-RU" dirty="0"/>
          </a:p>
        </p:txBody>
      </p:sp>
      <p:pic>
        <p:nvPicPr>
          <p:cNvPr id="14" name="Picture Placeholder 13" descr="A close up of a map&#10;&#10;Description automatically generated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/>
        </p:blipFill>
        <p:spPr>
          <a:xfrm>
            <a:off x="5183188" y="980199"/>
            <a:ext cx="6653212" cy="4357853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134033-C0B3-49F3-836A-242619E5CD20}"/>
              </a:ext>
            </a:extLst>
          </p:cNvPr>
          <p:cNvSpPr txBox="1"/>
          <p:nvPr/>
        </p:nvSpPr>
        <p:spPr>
          <a:xfrm>
            <a:off x="9261656" y="5137997"/>
            <a:ext cx="257474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www.jhrehab.org/2018/04/30/mind-mapping-using-visual-thinking-to-improve-patient-care-and-quality-of-lif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59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0087" r="1" b="11469"/>
          <a:stretch/>
        </p:blipFill>
        <p:spPr>
          <a:xfrm>
            <a:off x="20" y="1"/>
            <a:ext cx="12190640" cy="556949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961663"/>
            <a:ext cx="10515600" cy="782638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Brake! 10 minutes (exactly)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2682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29</a:t>
            </a:fld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>
            <a:normAutofit/>
          </a:bodyPr>
          <a:lstStyle/>
          <a:p>
            <a:r>
              <a:rPr lang="hu-HU" dirty="0"/>
              <a:t>9. </a:t>
            </a:r>
            <a:r>
              <a:rPr lang="en-GB" dirty="0"/>
              <a:t>task</a:t>
            </a:r>
            <a:r>
              <a:rPr lang="hu-HU" dirty="0"/>
              <a:t>: Mindmapping2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4121826" cy="1905199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Positive factors, resources, competencies related to goal setting and success.</a:t>
            </a:r>
          </a:p>
          <a:p>
            <a:pPr>
              <a:spcAft>
                <a:spcPts val="800"/>
              </a:spcAft>
            </a:pPr>
            <a:r>
              <a:rPr lang="en-GB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Could your fears </a:t>
            </a:r>
            <a:r>
              <a:rPr lang="hu-HU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 </a:t>
            </a:r>
            <a:r>
              <a:rPr lang="en-GB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neutralise</a:t>
            </a:r>
            <a:r>
              <a:rPr lang="hu-HU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</a:t>
            </a:r>
            <a:r>
              <a:rPr lang="en-GB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with your positive factors?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endParaRPr lang="ru-RU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5183188" y="1274915"/>
            <a:ext cx="6653212" cy="3768420"/>
          </a:xfr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134033-C0B3-49F3-836A-242619E5CD20}"/>
              </a:ext>
            </a:extLst>
          </p:cNvPr>
          <p:cNvSpPr txBox="1"/>
          <p:nvPr/>
        </p:nvSpPr>
        <p:spPr>
          <a:xfrm>
            <a:off x="5183188" y="5043335"/>
            <a:ext cx="3467616" cy="2308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GB" sz="900">
                <a:hlinkClick r:id="rId3" tooltip="https://www.waynebarry.com/2015/03/03/week-7-mind-mapping-introducing-the-concept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nc-nd/3.0/"/>
              </a:rPr>
              <a:t>CC BY-NC-ND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2213715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172"/>
            <a:ext cx="9050518" cy="1175452"/>
          </a:xfrm>
        </p:spPr>
        <p:txBody>
          <a:bodyPr>
            <a:noAutofit/>
          </a:bodyPr>
          <a:lstStyle/>
          <a:p>
            <a:br>
              <a:rPr lang="hu-HU" sz="5400" b="1" cap="small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hu-HU" sz="5400" b="1" cap="small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4800" b="1" cap="small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Evaluation of the training:</a:t>
            </a:r>
            <a:br>
              <a:rPr lang="en-GB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4800" dirty="0"/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771898" y="1710420"/>
            <a:ext cx="9096374" cy="3437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hu-H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 participation on the training day.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Prepare home work: detailed individual goal setting based on the information gathered today (use as much technique learnt as much as you could).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Deadline: at the end of 7th day from the training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GB" sz="1800" b="1" cap="small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Mandatory reading: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John C. Maxwell: Success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GB" sz="1800" b="1" cap="small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Proposed reading: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Carol S. Dweck: Mindset: The New Psychology of Success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9145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30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7BD696-AE69-487E-A4B4-6AEB9C5E099B}"/>
              </a:ext>
            </a:extLst>
          </p:cNvPr>
          <p:cNvSpPr txBox="1"/>
          <p:nvPr/>
        </p:nvSpPr>
        <p:spPr>
          <a:xfrm>
            <a:off x="1884460" y="5816819"/>
            <a:ext cx="44181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Schoolbook" panose="02040604050505020304" pitchFamily="18" charset="0"/>
              </a:rPr>
              <a:t>Famous failures</a:t>
            </a:r>
          </a:p>
        </p:txBody>
      </p:sp>
      <p:pic>
        <p:nvPicPr>
          <p:cNvPr id="7" name="Online Media 6" title="Híres kudarcok">
            <a:hlinkClick r:id="" action="ppaction://media"/>
            <a:extLst>
              <a:ext uri="{FF2B5EF4-FFF2-40B4-BE49-F238E27FC236}">
                <a16:creationId xmlns:a16="http://schemas.microsoft.com/office/drawing/2014/main" id="{35BE2492-9C99-422F-8F2F-449742AB393C}"/>
              </a:ext>
            </a:extLst>
          </p:cNvPr>
          <p:cNvPicPr>
            <a:picLocks noGrp="1" noRot="1" noChangeAspect="1"/>
          </p:cNvPicPr>
          <p:nvPr>
            <p:ph type="media" sz="quarter" idx="17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71675" y="908050"/>
            <a:ext cx="824865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Closing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853" y="3003053"/>
            <a:ext cx="4565650" cy="1919049"/>
          </a:xfrm>
        </p:spPr>
        <p:txBody>
          <a:bodyPr/>
          <a:lstStyle/>
          <a:p>
            <a:endParaRPr lang="hu-HU" dirty="0"/>
          </a:p>
          <a:p>
            <a:endParaRPr lang="hu-HU" dirty="0"/>
          </a:p>
          <a:p>
            <a:endParaRPr lang="en-US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4944" y="1885742"/>
            <a:ext cx="4377007" cy="2566988"/>
          </a:xfrm>
        </p:spPr>
        <p:txBody>
          <a:bodyPr/>
          <a:lstStyle/>
          <a:p>
            <a:r>
              <a:rPr lang="hu-HU" dirty="0"/>
              <a:t>Edit Sziráki</a:t>
            </a:r>
          </a:p>
          <a:p>
            <a:r>
              <a:rPr lang="en-GB" dirty="0"/>
              <a:t>Executive Coach</a:t>
            </a:r>
          </a:p>
          <a:p>
            <a:r>
              <a:rPr lang="en-GB" sz="2000" dirty="0"/>
              <a:t>30 years professional experiences, of which 20 years as top manager in banking.</a:t>
            </a:r>
          </a:p>
          <a:p>
            <a:r>
              <a:rPr lang="en-GB" sz="2000" dirty="0"/>
              <a:t>I love people, animals, literature and music.</a:t>
            </a:r>
          </a:p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hu-HU" dirty="0" err="1"/>
              <a:t>Phone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hu-HU" dirty="0"/>
              <a:t>06 30 793 0293 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4420" y="5593914"/>
            <a:ext cx="4972081" cy="365125"/>
          </a:xfrm>
        </p:spPr>
        <p:txBody>
          <a:bodyPr/>
          <a:lstStyle/>
          <a:p>
            <a:r>
              <a:rPr lang="hu-HU" dirty="0" err="1"/>
              <a:t>edit.sziraki</a:t>
            </a:r>
            <a:r>
              <a:rPr lang="en-US" dirty="0"/>
              <a:t>@</a:t>
            </a:r>
            <a:r>
              <a:rPr lang="hu-HU" dirty="0"/>
              <a:t>szirakicoaching.hu</a:t>
            </a:r>
            <a:endParaRPr lang="ru-RU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/>
          <a:stretch/>
        </p:blipFill>
        <p:spPr>
          <a:xfrm>
            <a:off x="5927696" y="248721"/>
            <a:ext cx="5583584" cy="5009380"/>
          </a:xfrm>
        </p:spPr>
      </p:pic>
    </p:spTree>
    <p:extLst>
      <p:ext uri="{BB962C8B-B14F-4D97-AF65-F5344CB8AC3E}">
        <p14:creationId xmlns:p14="http://schemas.microsoft.com/office/powerpoint/2010/main" val="2268094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A8796B90-5C98-84A7-629D-96ABF908E4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694" r="12721" b="1"/>
          <a:stretch/>
        </p:blipFill>
        <p:spPr>
          <a:xfrm>
            <a:off x="5775856" y="532519"/>
            <a:ext cx="6416144" cy="4534825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978A3-0A0F-B24D-0E91-5A39B379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5</a:t>
            </a:fld>
            <a:endParaRPr lang="ru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75C6ED-1A79-CBD2-06F5-1FB5D31EB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>
            <a:normAutofit/>
          </a:bodyPr>
          <a:lstStyle/>
          <a:p>
            <a:r>
              <a:rPr lang="en-GB" dirty="0"/>
              <a:t>Reasoning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4A7DB1-3F82-2C66-95F5-49EDE98CD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40441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Goals affect performance by directing attention, mobilizing efforts, increasing persistence,</a:t>
            </a:r>
            <a:r>
              <a:rPr lang="hu-HU" sz="1400" dirty="0"/>
              <a:t> </a:t>
            </a:r>
            <a:r>
              <a:rPr lang="en-GB" sz="1400" dirty="0"/>
              <a:t>and motivating strategy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Goal-setting is an essential tool for self-motivation and self-drivenness; both at personal and professional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Goal-setters are capable to see future possibilities and the big picture.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Setting goals are linked with higher motivation, self-confidence and researches have established a strong connection between goal-setting and success (Locke</a:t>
            </a:r>
            <a:r>
              <a:rPr lang="hu-HU" sz="1400" dirty="0"/>
              <a:t> </a:t>
            </a:r>
            <a:r>
              <a:rPr lang="en-GB" sz="1400" dirty="0"/>
              <a:t>&amp;</a:t>
            </a:r>
            <a:r>
              <a:rPr lang="hu-HU" sz="1400" dirty="0"/>
              <a:t> </a:t>
            </a:r>
            <a:r>
              <a:rPr lang="en-GB" sz="1400" dirty="0"/>
              <a:t>Latham, 2006, Matthews,2015)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Specific and challenging goals led to higher performance than easy goals („do your best goals” or „no goals”).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339300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0" y="1552777"/>
            <a:ext cx="6249602" cy="1422014"/>
          </a:xfrm>
        </p:spPr>
        <p:txBody>
          <a:bodyPr anchor="ctr">
            <a:normAutofit/>
          </a:bodyPr>
          <a:lstStyle/>
          <a:p>
            <a:r>
              <a:rPr lang="hu-HU" sz="4200" dirty="0"/>
              <a:t>1. </a:t>
            </a:r>
            <a:r>
              <a:rPr lang="en-GB" sz="4200" dirty="0"/>
              <a:t>exercise: Who am I?</a:t>
            </a:r>
            <a:br>
              <a:rPr lang="en-GB" sz="4200" dirty="0"/>
            </a:br>
            <a:r>
              <a:rPr lang="en-GB" sz="220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Sometimes later becomes never. Do it now.</a:t>
            </a:r>
            <a:br>
              <a:rPr lang="en-GB" sz="2200" dirty="0"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ru-RU" sz="2200" dirty="0">
              <a:solidFill>
                <a:schemeClr val="accent3"/>
              </a:solidFill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414" r="7414"/>
          <a:stretch/>
        </p:blipFill>
        <p:spPr>
          <a:xfrm>
            <a:off x="4614953" y="10"/>
            <a:ext cx="7585924" cy="5949563"/>
          </a:xfr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6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328AB-C8CA-4398-838B-24DB38671972}"/>
              </a:ext>
            </a:extLst>
          </p:cNvPr>
          <p:cNvSpPr txBox="1"/>
          <p:nvPr/>
        </p:nvSpPr>
        <p:spPr>
          <a:xfrm>
            <a:off x="4614953" y="5949573"/>
            <a:ext cx="3454792" cy="2308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GB" sz="900">
                <a:hlinkClick r:id="rId3" tooltip="http://mrstoutsblog.blogspot.com/2011/09/introduction-to-business-english-b-unit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nc-sa/3.0/"/>
              </a:rPr>
              <a:t>CC BY-SA-NC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443675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7324" b="-3"/>
          <a:stretch/>
        </p:blipFill>
        <p:spPr>
          <a:xfrm>
            <a:off x="5775856" y="532519"/>
            <a:ext cx="6416144" cy="4534825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7</a:t>
            </a:fld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>
            <a:normAutofit/>
          </a:bodyPr>
          <a:lstStyle/>
          <a:p>
            <a:r>
              <a:rPr lang="en-GB" dirty="0"/>
              <a:t>2. exercise: Planning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0E117D4-55ED-49F8-86AF-BB62B5C5C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7501" y="2304532"/>
            <a:ext cx="5058355" cy="3512287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You are working in 3 teams.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Appoint a speaker.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You have 10 minutes!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Plenary discussion.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Task:</a:t>
            </a:r>
            <a:r>
              <a:rPr lang="en-GB" sz="2400" dirty="0"/>
              <a:t> create a </a:t>
            </a:r>
            <a:r>
              <a:rPr lang="en-GB" sz="2400" b="1" dirty="0"/>
              <a:t>plan</a:t>
            </a:r>
            <a:r>
              <a:rPr lang="en-GB" sz="2400" dirty="0"/>
              <a:t> for building a tower. Only A4 paper sheets could be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1.team</a:t>
            </a:r>
            <a:r>
              <a:rPr lang="en-GB" sz="2400" dirty="0"/>
              <a:t>: it should as high as it is possible.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2.team</a:t>
            </a:r>
            <a:r>
              <a:rPr lang="en-GB" sz="2400" dirty="0"/>
              <a:t>: the priority is the safety, but it should be also high,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3. team: </a:t>
            </a:r>
            <a:r>
              <a:rPr lang="en-GB" sz="2400" dirty="0"/>
              <a:t>you could do what ever you want but build something from A4 sheets.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7827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inese New Year - Wikipedia">
            <a:extLst>
              <a:ext uri="{FF2B5EF4-FFF2-40B4-BE49-F238E27FC236}">
                <a16:creationId xmlns:a16="http://schemas.microsoft.com/office/drawing/2014/main" id="{CDB27B6A-E8B9-364C-C33B-E6A3EAB86062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55" r="1" b="1"/>
          <a:stretch/>
        </p:blipFill>
        <p:spPr bwMode="auto">
          <a:xfrm>
            <a:off x="20" y="1"/>
            <a:ext cx="12190640" cy="55694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9DFE47-A7A8-2F92-8E2C-9F8BB9F01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941" y="4246168"/>
            <a:ext cx="10515600" cy="782638"/>
          </a:xfrm>
        </p:spPr>
        <p:txBody>
          <a:bodyPr anchor="ctr">
            <a:normAutofit/>
          </a:bodyPr>
          <a:lstStyle/>
          <a:p>
            <a:r>
              <a:rPr lang="en-GB" dirty="0"/>
              <a:t>Most well-known, common goals?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42B8A-7E17-7BC7-B836-A25F30FA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460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5" r="5381" b="-2"/>
          <a:stretch/>
        </p:blipFill>
        <p:spPr>
          <a:xfrm>
            <a:off x="5775856" y="532519"/>
            <a:ext cx="6416144" cy="4534825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9</a:t>
            </a:fld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>
            <a:normAutofit/>
          </a:bodyPr>
          <a:lstStyle/>
          <a:p>
            <a:r>
              <a:rPr lang="en-GB" dirty="0"/>
              <a:t>3. task: The dying swan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>
            <a:normAutofit/>
          </a:bodyPr>
          <a:lstStyle/>
          <a:p>
            <a:r>
              <a:rPr lang="en-GB" dirty="0"/>
              <a:t>Only 8% of New Year Resolutions come true !</a:t>
            </a:r>
          </a:p>
          <a:p>
            <a:r>
              <a:rPr lang="en-GB" dirty="0"/>
              <a:t>What do you think why?</a:t>
            </a:r>
          </a:p>
          <a:p>
            <a:r>
              <a:rPr lang="en-GB" dirty="0"/>
              <a:t>What are the reasons?</a:t>
            </a:r>
          </a:p>
          <a:p>
            <a:r>
              <a:rPr lang="en-GB" dirty="0"/>
              <a:t>3 teams</a:t>
            </a:r>
          </a:p>
          <a:p>
            <a:r>
              <a:rPr lang="en-GB" dirty="0"/>
              <a:t>Discuss and write it down, present to the others. </a:t>
            </a:r>
          </a:p>
          <a:p>
            <a:r>
              <a:rPr lang="en-GB" dirty="0"/>
              <a:t>10 minutes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947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24099</TotalTime>
  <Words>1159</Words>
  <Application>Microsoft Office PowerPoint</Application>
  <PresentationFormat>Szélesvásznú</PresentationFormat>
  <Paragraphs>170</Paragraphs>
  <Slides>31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31</vt:i4>
      </vt:variant>
    </vt:vector>
  </HeadingPairs>
  <TitlesOfParts>
    <vt:vector size="39" baseType="lpstr">
      <vt:lpstr>Arial</vt:lpstr>
      <vt:lpstr>Calibri</vt:lpstr>
      <vt:lpstr>Century Gothic</vt:lpstr>
      <vt:lpstr>Century Schoolbook</vt:lpstr>
      <vt:lpstr>Georgia</vt:lpstr>
      <vt:lpstr>Helvetica Neue</vt:lpstr>
      <vt:lpstr>Symbol</vt:lpstr>
      <vt:lpstr>Office Theme</vt:lpstr>
      <vt:lpstr>Goal setting</vt:lpstr>
      <vt:lpstr>PowerPoint-bemutató</vt:lpstr>
      <vt:lpstr>  Evaluation of the training: </vt:lpstr>
      <vt:lpstr>Introduction</vt:lpstr>
      <vt:lpstr>Reasoning</vt:lpstr>
      <vt:lpstr>1. exercise: Who am I? Sometimes later becomes never. Do it now. </vt:lpstr>
      <vt:lpstr>2. exercise: Planning</vt:lpstr>
      <vt:lpstr>Most well-known, common goals?</vt:lpstr>
      <vt:lpstr>3. task: The dying swan</vt:lpstr>
      <vt:lpstr>Brake! 20 minutes (exactly)</vt:lpstr>
      <vt:lpstr>SMART goal setting system</vt:lpstr>
      <vt:lpstr>SMART: Specific</vt:lpstr>
      <vt:lpstr>SMART: Measurable</vt:lpstr>
      <vt:lpstr>SMART: Attainable/Achievable How? Plan?</vt:lpstr>
      <vt:lpstr>SMART: Relevant</vt:lpstr>
      <vt:lpstr>SMART: Time-bound</vt:lpstr>
      <vt:lpstr>3/a task: The Swan</vt:lpstr>
      <vt:lpstr>4. task: Time management</vt:lpstr>
      <vt:lpstr>Lunch! 1 hour (exactly)</vt:lpstr>
      <vt:lpstr>Some Golden Rules</vt:lpstr>
      <vt:lpstr>Critical points</vt:lpstr>
      <vt:lpstr>Critical points</vt:lpstr>
      <vt:lpstr>Ask for help, seek for supporters!</vt:lpstr>
      <vt:lpstr>Celebrate!</vt:lpstr>
      <vt:lpstr>Brake! 20 minutes (exactly)</vt:lpstr>
      <vt:lpstr>Our strongest supporter is our brain!</vt:lpstr>
      <vt:lpstr>8. task: Mindmapping1</vt:lpstr>
      <vt:lpstr>Brake! 10 minutes (exactly)</vt:lpstr>
      <vt:lpstr>9. task: Mindmapping2</vt:lpstr>
      <vt:lpstr>PowerPoint-bemutató</vt:lpstr>
      <vt:lpstr>Closing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Célkitűzések</dc:title>
  <dc:creator>Edit Sziráki</dc:creator>
  <cp:lastModifiedBy>evouser</cp:lastModifiedBy>
  <cp:revision>55</cp:revision>
  <dcterms:created xsi:type="dcterms:W3CDTF">2020-08-26T12:58:33Z</dcterms:created>
  <dcterms:modified xsi:type="dcterms:W3CDTF">2025-09-03T14:42:10Z</dcterms:modified>
</cp:coreProperties>
</file>